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7" r:id="rId2"/>
  </p:sldMasterIdLst>
  <p:notesMasterIdLst>
    <p:notesMasterId r:id="rId18"/>
  </p:notesMasterIdLst>
  <p:sldIdLst>
    <p:sldId id="269" r:id="rId3"/>
    <p:sldId id="272" r:id="rId4"/>
    <p:sldId id="279" r:id="rId5"/>
    <p:sldId id="285" r:id="rId6"/>
    <p:sldId id="296" r:id="rId7"/>
    <p:sldId id="286" r:id="rId8"/>
    <p:sldId id="287" r:id="rId9"/>
    <p:sldId id="297" r:id="rId10"/>
    <p:sldId id="301" r:id="rId11"/>
    <p:sldId id="289" r:id="rId12"/>
    <p:sldId id="290" r:id="rId13"/>
    <p:sldId id="298" r:id="rId14"/>
    <p:sldId id="288" r:id="rId15"/>
    <p:sldId id="300" r:id="rId16"/>
    <p:sldId id="268" r:id="rId17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 autoAdjust="0"/>
    <p:restoredTop sz="90502" autoAdjust="0"/>
  </p:normalViewPr>
  <p:slideViewPr>
    <p:cSldViewPr snapToGrid="0">
      <p:cViewPr varScale="1">
        <p:scale>
          <a:sx n="84" d="100"/>
          <a:sy n="84" d="100"/>
        </p:scale>
        <p:origin x="33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37281A-9D3F-4894-A84B-20D5029128B8}" type="datetimeFigureOut">
              <a:rPr lang="ru-RU" smtClean="0"/>
              <a:pPr/>
              <a:t>10.09.2024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87900"/>
            <a:ext cx="5486400" cy="3916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85B441-C30E-4C3A-87C8-B0D519539C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105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5B441-C30E-4C3A-87C8-B0D519539C5B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142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554C-7111-46FD-9A88-A3E8E309A89E}" type="datetimeFigureOut">
              <a:rPr lang="ru-RU" smtClean="0"/>
              <a:pPr/>
              <a:t>10.09.2024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AA97-D674-4810-9A2D-ADC4727A90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99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554C-7111-46FD-9A88-A3E8E309A89E}" type="datetimeFigureOut">
              <a:rPr lang="ru-RU" smtClean="0"/>
              <a:pPr/>
              <a:t>10.09.2024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AA97-D674-4810-9A2D-ADC4727A90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686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554C-7111-46FD-9A88-A3E8E309A89E}" type="datetimeFigureOut">
              <a:rPr lang="ru-RU" smtClean="0"/>
              <a:pPr/>
              <a:t>10.09.2024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AA97-D674-4810-9A2D-ADC4727A90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372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554C-7111-46FD-9A88-A3E8E309A89E}" type="datetimeFigureOut">
              <a:rPr lang="ru-RU" smtClean="0"/>
              <a:pPr/>
              <a:t>10.09.2024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AA97-D674-4810-9A2D-ADC4727A90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439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554C-7111-46FD-9A88-A3E8E309A89E}" type="datetimeFigureOut">
              <a:rPr lang="ru-RU" smtClean="0"/>
              <a:pPr/>
              <a:t>10.09.2024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AA97-D674-4810-9A2D-ADC4727A90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231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554C-7111-46FD-9A88-A3E8E309A89E}" type="datetimeFigureOut">
              <a:rPr lang="ru-RU" smtClean="0"/>
              <a:pPr/>
              <a:t>10.09.2024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AA97-D674-4810-9A2D-ADC4727A90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541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554C-7111-46FD-9A88-A3E8E309A89E}" type="datetimeFigureOut">
              <a:rPr lang="ru-RU" smtClean="0"/>
              <a:pPr/>
              <a:t>10.09.2024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AA97-D674-4810-9A2D-ADC4727A90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387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554C-7111-46FD-9A88-A3E8E309A89E}" type="datetimeFigureOut">
              <a:rPr lang="ru-RU" smtClean="0"/>
              <a:pPr/>
              <a:t>10.09.2024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AA97-D674-4810-9A2D-ADC4727A90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51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AA97-D674-4810-9A2D-ADC4727A90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554C-7111-46FD-9A88-A3E8E309A89E}" type="datetimeFigureOut">
              <a:rPr lang="ru-RU" smtClean="0"/>
              <a:pPr/>
              <a:t>10.09.2024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354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554C-7111-46FD-9A88-A3E8E309A89E}" type="datetimeFigureOut">
              <a:rPr lang="ru-RU" smtClean="0"/>
              <a:pPr/>
              <a:t>10.09.2024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AA97-D674-4810-9A2D-ADC4727A90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413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554C-7111-46FD-9A88-A3E8E309A89E}" type="datetimeFigureOut">
              <a:rPr lang="ru-RU" smtClean="0"/>
              <a:pPr/>
              <a:t>10.09.2024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AA97-D674-4810-9A2D-ADC4727A90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211199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554C-7111-46FD-9A88-A3E8E309A89E}" type="datetimeFigureOut">
              <a:rPr lang="ru-RU" smtClean="0"/>
              <a:pPr/>
              <a:t>10.09.2024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AA97-D674-4810-9A2D-ADC4727A90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4258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554C-7111-46FD-9A88-A3E8E309A89E}" type="datetimeFigureOut">
              <a:rPr lang="ru-RU" smtClean="0"/>
              <a:pPr/>
              <a:t>10.09.2024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AA97-D674-4810-9A2D-ADC4727A90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235531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554C-7111-46FD-9A88-A3E8E309A89E}" type="datetimeFigureOut">
              <a:rPr lang="ru-RU" smtClean="0"/>
              <a:pPr/>
              <a:t>10.09.2024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AA97-D674-4810-9A2D-ADC4727A90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3336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554C-7111-46FD-9A88-A3E8E309A89E}" type="datetimeFigureOut">
              <a:rPr lang="ru-RU" smtClean="0"/>
              <a:pPr/>
              <a:t>10.09.2024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AA97-D674-4810-9A2D-ADC4727A90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3838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554C-7111-46FD-9A88-A3E8E309A89E}" type="datetimeFigureOut">
              <a:rPr lang="ru-RU" smtClean="0"/>
              <a:pPr/>
              <a:t>10.09.2024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AA97-D674-4810-9A2D-ADC4727A90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8074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6485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3105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5558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0646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1004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2340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5536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4200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5681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1680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5FCBEF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5FCBEF">
                    <a:lumMod val="60000"/>
                    <a:lumOff val="40000"/>
                  </a:srgbClr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826977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5130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5FCBEF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5FCBEF">
                    <a:lumMod val="60000"/>
                    <a:lumOff val="40000"/>
                  </a:srgbClr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184273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3185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5219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469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5C554C-7111-46FD-9A88-A3E8E309A89E}" type="datetimeFigureOut">
              <a:rPr lang="ru-RU" smtClean="0"/>
              <a:pPr/>
              <a:t>10.09.2024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17BAA97-D674-4810-9A2D-ADC4727A90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783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B39B5-C409-4C5A-ADF0-D4D434C1CD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0282CFB-DC49-449C-A19C-9A8F3A8445F6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328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842" y="1188719"/>
            <a:ext cx="10533982" cy="510744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/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Обобщение опыта работы по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применению новых информационных технологий в реализации дополнительных курсов в системе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СПО</a:t>
            </a:r>
            <a:r>
              <a:rPr lang="ru-RU" sz="2400" b="1" i="1" dirty="0" smtClean="0"/>
              <a:t/>
            </a:r>
            <a:br>
              <a:rPr lang="ru-RU" sz="2400" b="1" i="1" dirty="0" smtClean="0"/>
            </a:br>
            <a:r>
              <a:rPr lang="ru-RU" sz="2400" b="1" i="1" dirty="0" smtClean="0"/>
              <a:t/>
            </a:r>
            <a:br>
              <a:rPr lang="ru-RU" sz="2400" b="1" i="1" dirty="0" smtClean="0"/>
            </a:br>
            <a:r>
              <a:rPr lang="ru-RU" sz="2400" b="1" i="1" dirty="0" smtClean="0"/>
              <a:t/>
            </a:r>
            <a:br>
              <a:rPr lang="ru-RU" sz="2400" b="1" i="1" dirty="0" smtClean="0"/>
            </a:br>
            <a:r>
              <a:rPr lang="ru-RU" sz="2400" b="1" i="1" dirty="0"/>
              <a:t/>
            </a:r>
            <a:br>
              <a:rPr lang="ru-RU" sz="2400" b="1" i="1" dirty="0"/>
            </a:br>
            <a:r>
              <a:rPr lang="ru-RU" sz="2400" b="1" i="1" dirty="0"/>
              <a:t/>
            </a:r>
            <a:br>
              <a:rPr lang="ru-RU" sz="2400" b="1" i="1" dirty="0"/>
            </a:br>
            <a:r>
              <a:rPr lang="ru-RU" sz="2200" i="1" dirty="0" smtClean="0">
                <a:solidFill>
                  <a:schemeClr val="tx1"/>
                </a:solidFill>
              </a:rPr>
              <a:t>Преподаватель</a:t>
            </a:r>
            <a:r>
              <a:rPr lang="ru-RU" sz="2200" i="1" dirty="0">
                <a:solidFill>
                  <a:schemeClr val="tx1"/>
                </a:solidFill>
              </a:rPr>
              <a:t>:</a:t>
            </a:r>
            <a:r>
              <a:rPr lang="ru-RU" sz="2200" i="1" dirty="0" smtClean="0">
                <a:solidFill>
                  <a:schemeClr val="tx1"/>
                </a:solidFill>
              </a:rPr>
              <a:t> Шишова </a:t>
            </a:r>
            <a:r>
              <a:rPr lang="ru-RU" sz="2200" i="1" dirty="0">
                <a:solidFill>
                  <a:schemeClr val="tx1"/>
                </a:solidFill>
              </a:rPr>
              <a:t>Е.С</a:t>
            </a:r>
            <a:r>
              <a:rPr lang="ru-RU" sz="2200" i="1" dirty="0" smtClean="0">
                <a:solidFill>
                  <a:schemeClr val="tx1"/>
                </a:solidFill>
              </a:rPr>
              <a:t>.</a:t>
            </a:r>
            <a:br>
              <a:rPr lang="ru-RU" sz="2200" i="1" dirty="0" smtClean="0">
                <a:solidFill>
                  <a:schemeClr val="tx1"/>
                </a:solidFill>
              </a:rPr>
            </a:br>
            <a:r>
              <a:rPr lang="ru-RU" sz="2200" i="1" dirty="0">
                <a:solidFill>
                  <a:schemeClr val="tx1"/>
                </a:solidFill>
              </a:rPr>
              <a:t/>
            </a:r>
            <a:br>
              <a:rPr lang="ru-RU" sz="2200" i="1" dirty="0">
                <a:solidFill>
                  <a:schemeClr val="tx1"/>
                </a:solidFill>
              </a:rPr>
            </a:br>
            <a:r>
              <a:rPr lang="ru-RU" sz="2200" i="1" dirty="0" smtClean="0">
                <a:solidFill>
                  <a:schemeClr val="tx1"/>
                </a:solidFill>
              </a:rPr>
              <a:t>Магнитогорск 2024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298" y="308609"/>
            <a:ext cx="2193907" cy="194691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557930" y="801038"/>
            <a:ext cx="5503723" cy="962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профессиональное</a:t>
            </a:r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образовательное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учреждение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«Магнитогорский педагогический колледж»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588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134" y="323850"/>
            <a:ext cx="8596668" cy="1060580"/>
          </a:xfrm>
        </p:spPr>
        <p:txBody>
          <a:bodyPr>
            <a:normAutofit fontScale="90000"/>
          </a:bodyPr>
          <a:lstStyle/>
          <a:p>
            <a:pPr lvl="0" algn="ctr" defTabSz="91440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РЕАЛИЗАЦИЯ ПРОГРАММ ДОПОЛНИТЕЛЬНОГО ОБРАЗОВАНИЯ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63046" y="1944461"/>
            <a:ext cx="8596668" cy="4484914"/>
          </a:xfrm>
        </p:spPr>
        <p:txBody>
          <a:bodyPr>
            <a:normAutofit/>
          </a:bodyPr>
          <a:lstStyle/>
          <a:p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/>
              <a:t>«</a:t>
            </a:r>
            <a:r>
              <a:rPr lang="ru-RU" sz="2400" b="1" i="1" dirty="0"/>
              <a:t>Основы графического дизайна </a:t>
            </a:r>
            <a:r>
              <a:rPr lang="ru-RU" sz="2400" b="1" i="1" dirty="0" smtClean="0"/>
              <a:t>(по компетенции «Графический дизайн») для  </a:t>
            </a:r>
            <a:r>
              <a:rPr lang="ru-RU" sz="2400" b="1" i="1" dirty="0"/>
              <a:t>сторонних </a:t>
            </a:r>
            <a:r>
              <a:rPr lang="ru-RU" sz="2400" b="1" i="1" dirty="0" smtClean="0"/>
              <a:t>слушателей</a:t>
            </a:r>
            <a:r>
              <a:rPr lang="ru-RU" sz="2400" b="1" i="1" dirty="0"/>
              <a:t>. </a:t>
            </a:r>
            <a:r>
              <a:rPr lang="ru-RU" sz="2400" b="1" i="1" dirty="0" smtClean="0"/>
              <a:t>Федеральный </a:t>
            </a:r>
            <a:r>
              <a:rPr lang="ru-RU" sz="2400" b="1" i="1" dirty="0"/>
              <a:t>проект «Содействие занятости» национального проекта «Демография». </a:t>
            </a:r>
            <a:r>
              <a:rPr lang="ru-RU" sz="2400" b="1" i="1" dirty="0" smtClean="0"/>
              <a:t>(сторонние слушатели)</a:t>
            </a:r>
          </a:p>
          <a:p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dirty="0" smtClean="0"/>
              <a:t>«</a:t>
            </a:r>
            <a:r>
              <a:rPr lang="ru-RU" sz="2400" b="1" i="1" dirty="0"/>
              <a:t>Разработчик </a:t>
            </a:r>
            <a:r>
              <a:rPr lang="ru-RU" sz="2400" b="1" i="1" dirty="0" err="1"/>
              <a:t>Web</a:t>
            </a:r>
            <a:r>
              <a:rPr lang="ru-RU" sz="2400" b="1" i="1" dirty="0"/>
              <a:t> и мультимедийных приложений» - в рамках проекта «Первая профессия» </a:t>
            </a:r>
            <a:r>
              <a:rPr lang="ru-RU" sz="2400" b="1" i="1" dirty="0" smtClean="0"/>
              <a:t/>
            </a:r>
            <a:br>
              <a:rPr lang="ru-RU" sz="2400" b="1" i="1" dirty="0" smtClean="0"/>
            </a:br>
            <a:r>
              <a:rPr lang="ru-RU" sz="2400" b="1" i="1" dirty="0" smtClean="0"/>
              <a:t>(школьники</a:t>
            </a:r>
            <a:r>
              <a:rPr lang="en-US" sz="2400" b="1" i="1" dirty="0" smtClean="0"/>
              <a:t>,</a:t>
            </a:r>
            <a:r>
              <a:rPr lang="ru-RU" sz="2400" b="1" i="1" dirty="0" smtClean="0"/>
              <a:t> </a:t>
            </a:r>
            <a:r>
              <a:rPr lang="ru-RU" sz="2400" b="1" i="1" dirty="0"/>
              <a:t>7-8 </a:t>
            </a:r>
            <a:r>
              <a:rPr lang="ru-RU" sz="2400" b="1" i="1" dirty="0" smtClean="0"/>
              <a:t>класс </a:t>
            </a:r>
            <a:r>
              <a:rPr lang="ru-RU" sz="2400" b="1" i="1" dirty="0" smtClean="0"/>
              <a:t>)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32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44375" y="91151"/>
            <a:ext cx="11428231" cy="214617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Видео-курс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«Основы графического 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дизайна» 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7334" y="1707503"/>
            <a:ext cx="9968895" cy="4540897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5176" t="12827" r="3077" b="5084"/>
          <a:stretch/>
        </p:blipFill>
        <p:spPr>
          <a:xfrm>
            <a:off x="489279" y="730155"/>
            <a:ext cx="9335070" cy="600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32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9E7B53-AC0B-4700-8071-78C694043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81" y="609600"/>
            <a:ext cx="9353770" cy="99526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Видео-курс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«Основы графического дизайна»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18226" t="13491" r="1926" b="4740"/>
          <a:stretch/>
        </p:blipFill>
        <p:spPr>
          <a:xfrm>
            <a:off x="767689" y="1405718"/>
            <a:ext cx="8794212" cy="506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37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10800433" cy="1320800"/>
          </a:xfrm>
        </p:spPr>
        <p:txBody>
          <a:bodyPr/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Видео-курс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«Разработчик 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</a:rPr>
              <a:t>Web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и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мультимедийных приложений»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5700" t="26632" r="2659" b="21128"/>
          <a:stretch/>
        </p:blipFill>
        <p:spPr>
          <a:xfrm>
            <a:off x="677334" y="2060812"/>
            <a:ext cx="9321421" cy="3821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3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1D3141-C13C-43DF-AB4B-C0C52D0C9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317241"/>
            <a:ext cx="8914535" cy="1268963"/>
          </a:xfrm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SKILLBOX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16364" t="9282" r="11784" b="8985"/>
          <a:stretch/>
        </p:blipFill>
        <p:spPr>
          <a:xfrm>
            <a:off x="780429" y="1071562"/>
            <a:ext cx="8708341" cy="55006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52462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55F67-AB23-4810-AB74-607DE691E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326571"/>
            <a:ext cx="8998511" cy="1603829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</a:rPr>
              <a:t>GeekBrains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9180" b="6445"/>
          <a:stretch/>
        </p:blipFill>
        <p:spPr>
          <a:xfrm>
            <a:off x="550609" y="1128485"/>
            <a:ext cx="10467975" cy="49657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53956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8850" t="9962" r="19217" b="4883"/>
          <a:stretch/>
        </p:blipFill>
        <p:spPr>
          <a:xfrm>
            <a:off x="937261" y="425768"/>
            <a:ext cx="8058150" cy="62293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41184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I:\педсовет шишова\Схема мобильного приложения 1 (1)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277" y="946824"/>
            <a:ext cx="9939130" cy="559076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78510" y="195658"/>
            <a:ext cx="90856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Видео-урок «Разработчик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</a:rPr>
              <a:t>Web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и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</a:rPr>
              <a:t>мультимедийных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приложений»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316868"/>
              </p:ext>
            </p:extLst>
          </p:nvPr>
        </p:nvGraphicFramePr>
        <p:xfrm>
          <a:off x="831848" y="942975"/>
          <a:ext cx="8538612" cy="576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9306">
                  <a:extLst>
                    <a:ext uri="{9D8B030D-6E8A-4147-A177-3AD203B41FA5}">
                      <a16:colId xmlns:a16="http://schemas.microsoft.com/office/drawing/2014/main" val="2042099186"/>
                    </a:ext>
                  </a:extLst>
                </a:gridCol>
                <a:gridCol w="4269306">
                  <a:extLst>
                    <a:ext uri="{9D8B030D-6E8A-4147-A177-3AD203B41FA5}">
                      <a16:colId xmlns:a16="http://schemas.microsoft.com/office/drawing/2014/main" val="3899130762"/>
                    </a:ext>
                  </a:extLst>
                </a:gridCol>
              </a:tblGrid>
              <a:tr h="1490367">
                <a:tc>
                  <a:txBody>
                    <a:bodyPr/>
                    <a:lstStyle/>
                    <a:p>
                      <a:r>
                        <a:rPr lang="ru-RU" sz="3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Минимальный набор для создания курса: 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Максимальный набор для создания курса:</a:t>
                      </a:r>
                      <a:endParaRPr lang="ru-R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032611"/>
                  </a:ext>
                </a:extLst>
              </a:tr>
              <a:tr h="403275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мощный и производительный стационарный </a:t>
                      </a:r>
                      <a:r>
                        <a:rPr lang="ru-RU" sz="2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компьютер, микрофон, наушники, графические программы и программа записи экрана.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 минимальному набору оснащения добавляется студия с освещением, </a:t>
                      </a:r>
                      <a:r>
                        <a:rPr lang="ru-RU" sz="2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несколько видеокамер, методический отдел, отдел менеджеров, 1-3 преподавателя курса. </a:t>
                      </a:r>
                      <a:endParaRPr lang="ru-RU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948431"/>
                  </a:ext>
                </a:extLst>
              </a:tr>
            </a:tbl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91620" y="282575"/>
            <a:ext cx="10800433" cy="1320800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Техническое оснащение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20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32A5FC-6791-4DC0-B99E-C5C19A6EA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697" y="252413"/>
            <a:ext cx="9523941" cy="13208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Плюсы и минусы разработанных курсов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1961231"/>
              </p:ext>
            </p:extLst>
          </p:nvPr>
        </p:nvGraphicFramePr>
        <p:xfrm>
          <a:off x="831850" y="942975"/>
          <a:ext cx="8128000" cy="52398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4209918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899130762"/>
                    </a:ext>
                  </a:extLst>
                </a:gridCol>
              </a:tblGrid>
              <a:tr h="600075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+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aseline="0" dirty="0" smtClean="0"/>
                        <a:t> -</a:t>
                      </a:r>
                      <a:endParaRPr lang="ru-R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032611"/>
                  </a:ext>
                </a:extLst>
              </a:tr>
              <a:tr h="4599723"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Доступность.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любое время можно посмотреть видео</a:t>
                      </a:r>
                    </a:p>
                    <a:p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Наглядность.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Максимальная наглядность алгоритма действия</a:t>
                      </a:r>
                    </a:p>
                    <a:p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Быстрота и оперативность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За счет ограничения времени (30-40 мин.) наставник излагает быстро и точно заранее подготовленный материал. </a:t>
                      </a:r>
                    </a:p>
                    <a:p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Автономность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ru-RU" sz="20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Видеозапись позволяет не зависеть от качества интернет-связи.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Отсутствие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преподавателя рядом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Большая методическая подготовка.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зависимости от уровня владения ПК, слушатель может испытывать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трудности в прохождении обучения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Обратная связь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может осуществляться круглосуточно в дистанционном формате.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Платформа курсов.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Платформа должна быть четко организованна под видео-формат и обратную связь с наставником. (затраты на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платформу) </a:t>
                      </a:r>
                      <a:r>
                        <a:rPr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9484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2865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СОДЕРЖАНИЕ ЗАНЯТИЯ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1557339"/>
            <a:ext cx="10224029" cy="4484024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ВИДЕОЗАПИСЬ</a:t>
            </a:r>
          </a:p>
          <a:p>
            <a:r>
              <a:rPr lang="ru-RU" sz="3200" b="1" dirty="0" smtClean="0"/>
              <a:t>Презентация</a:t>
            </a:r>
          </a:p>
          <a:p>
            <a:r>
              <a:rPr lang="ru-RU" sz="3200" b="1" dirty="0" smtClean="0"/>
              <a:t>Алгоритм действия</a:t>
            </a:r>
          </a:p>
          <a:p>
            <a:r>
              <a:rPr lang="ru-RU" sz="3200" b="1" dirty="0" smtClean="0"/>
              <a:t>Ссылки на дополнительные ресурсы</a:t>
            </a:r>
          </a:p>
          <a:p>
            <a:r>
              <a:rPr lang="ru-RU" sz="3200" b="1" dirty="0" smtClean="0"/>
              <a:t>Техническое задание для домашнего задания</a:t>
            </a:r>
          </a:p>
          <a:p>
            <a:r>
              <a:rPr lang="ru-RU" sz="3200" b="1" dirty="0" smtClean="0"/>
              <a:t>ИТОГ: демонстрационный экзамен или</a:t>
            </a:r>
            <a:br>
              <a:rPr lang="ru-RU" sz="3200" b="1" dirty="0" smtClean="0"/>
            </a:br>
            <a:r>
              <a:rPr lang="ru-RU" sz="3200" b="1" dirty="0" smtClean="0"/>
              <a:t>защита проекта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127469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900705" y="1592312"/>
            <a:ext cx="10224029" cy="448402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i="1" dirty="0"/>
              <a:t>обучение специалистов нового уровня, </a:t>
            </a:r>
            <a:endParaRPr lang="ru-RU" sz="3600" i="1" dirty="0" smtClean="0"/>
          </a:p>
          <a:p>
            <a:r>
              <a:rPr lang="ru-RU" sz="3600" i="1" dirty="0" smtClean="0"/>
              <a:t>работа </a:t>
            </a:r>
            <a:r>
              <a:rPr lang="ru-RU" sz="3600" i="1" dirty="0"/>
              <a:t>с различными слоями населения, </a:t>
            </a:r>
            <a:endParaRPr lang="ru-RU" sz="3600" i="1" dirty="0" smtClean="0"/>
          </a:p>
          <a:p>
            <a:r>
              <a:rPr lang="ru-RU" sz="3600" i="1" dirty="0" smtClean="0"/>
              <a:t>возможность </a:t>
            </a:r>
            <a:r>
              <a:rPr lang="ru-RU" sz="3600" i="1" dirty="0"/>
              <a:t>привлечь фирмы работодателя и специалистов-практиков, </a:t>
            </a:r>
            <a:endParaRPr lang="ru-RU" sz="3600" i="1" dirty="0" smtClean="0"/>
          </a:p>
          <a:p>
            <a:r>
              <a:rPr lang="ru-RU" sz="3600" i="1" dirty="0" smtClean="0"/>
              <a:t>получение </a:t>
            </a:r>
            <a:r>
              <a:rPr lang="ru-RU" sz="3600" i="1" dirty="0"/>
              <a:t>финансовой </a:t>
            </a:r>
            <a:r>
              <a:rPr lang="ru-RU" sz="3600" i="1" dirty="0" smtClean="0"/>
              <a:t>прибыли</a:t>
            </a:r>
            <a:r>
              <a:rPr lang="en-US" sz="3600" i="1" dirty="0"/>
              <a:t>  </a:t>
            </a:r>
            <a:endParaRPr lang="ru-RU" sz="3600" b="1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Перспективы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405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AA92B39-30FD-4491-9EE0-B011CCA6F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8543" y="447438"/>
            <a:ext cx="2121592" cy="1335140"/>
          </a:xfrm>
          <a:prstGeom prst="rect">
            <a:avLst/>
          </a:prstGeom>
        </p:spPr>
      </p:pic>
      <p:sp>
        <p:nvSpPr>
          <p:cNvPr id="4" name="Объект 2"/>
          <p:cNvSpPr txBox="1">
            <a:spLocks/>
          </p:cNvSpPr>
          <p:nvPr/>
        </p:nvSpPr>
        <p:spPr>
          <a:xfrm>
            <a:off x="677334" y="1592312"/>
            <a:ext cx="8814795" cy="448402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i="1" dirty="0" smtClean="0"/>
              <a:t>ограничение </a:t>
            </a:r>
            <a:r>
              <a:rPr lang="ru-RU" sz="3200" i="1" dirty="0"/>
              <a:t>лицензирования программного </a:t>
            </a:r>
            <a:r>
              <a:rPr lang="ru-RU" sz="3200" i="1" dirty="0" smtClean="0"/>
              <a:t>обеспечения </a:t>
            </a:r>
          </a:p>
          <a:p>
            <a:r>
              <a:rPr lang="ru-RU" sz="3200" i="1" dirty="0" smtClean="0"/>
              <a:t>затруднения </a:t>
            </a:r>
            <a:r>
              <a:rPr lang="ru-RU" sz="3200" i="1" dirty="0"/>
              <a:t>в работе привлеченных </a:t>
            </a:r>
            <a:r>
              <a:rPr lang="ru-RU" sz="3200" i="1" dirty="0" smtClean="0"/>
              <a:t>специалистов </a:t>
            </a:r>
          </a:p>
          <a:p>
            <a:r>
              <a:rPr lang="ru-RU" sz="3200" i="1" dirty="0" smtClean="0"/>
              <a:t>финансовые </a:t>
            </a:r>
            <a:r>
              <a:rPr lang="ru-RU" sz="3200" i="1" dirty="0"/>
              <a:t>риски (затраты на образовательную платформу, возврат денежных средств слушателям</a:t>
            </a:r>
            <a:r>
              <a:rPr lang="ru-RU" sz="3200" i="1" dirty="0" smtClean="0"/>
              <a:t>) </a:t>
            </a:r>
            <a:endParaRPr lang="ru-RU" sz="320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77334" y="695325"/>
            <a:ext cx="8596668" cy="13208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Риски:</a:t>
            </a:r>
            <a:r>
              <a:rPr lang="ru-RU" i="1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28072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1D8C00-7783-45C3-A638-13489FFF0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" y="1645285"/>
            <a:ext cx="10515600" cy="5625128"/>
          </a:xfrm>
        </p:spPr>
        <p:txBody>
          <a:bodyPr>
            <a:normAutofit/>
          </a:bodyPr>
          <a:lstStyle/>
          <a:p>
            <a:pPr algn="ctr"/>
            <a:r>
              <a:rPr lang="ru-RU" sz="6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600" dirty="0">
                <a:latin typeface="Times New Roman" pitchFamily="18" charset="0"/>
                <a:cs typeface="Times New Roman" pitchFamily="18" charset="0"/>
              </a:rPr>
            </a:br>
            <a:r>
              <a:rPr lang="ru-RU" sz="6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600" dirty="0">
                <a:latin typeface="Times New Roman" pitchFamily="18" charset="0"/>
                <a:cs typeface="Times New Roman" pitchFamily="18" charset="0"/>
              </a:rPr>
            </a:br>
            <a:r>
              <a:rPr lang="ru-RU" sz="66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656" y="1268095"/>
            <a:ext cx="2425748" cy="215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861002"/>
      </p:ext>
    </p:extLst>
  </p:cSld>
  <p:clrMapOvr>
    <a:masterClrMapping/>
  </p:clrMapOvr>
</p:sld>
</file>

<file path=ppt/theme/theme1.xml><?xml version="1.0" encoding="utf-8"?>
<a:theme xmlns:a="http://schemas.openxmlformats.org/drawingml/2006/main" name="МПК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15_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МПК</Template>
  <TotalTime>759</TotalTime>
  <Words>297</Words>
  <Application>Microsoft Office PowerPoint</Application>
  <PresentationFormat>Широкоэкранный</PresentationFormat>
  <Paragraphs>49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Times New Roman</vt:lpstr>
      <vt:lpstr>Trebuchet MS</vt:lpstr>
      <vt:lpstr>Wingdings 3</vt:lpstr>
      <vt:lpstr>МПК</vt:lpstr>
      <vt:lpstr>15_Грань</vt:lpstr>
      <vt:lpstr>    Обобщение опыта работы по применению новых информационных технологий в реализации дополнительных курсов в системе СПО     Преподаватель: Шишова Е.С.  Магнитогорск 2024   </vt:lpstr>
      <vt:lpstr>РЕАЛИЗАЦИЯ ПРОГРАММ ДОПОЛНИТЕЛЬНОГО ОБРАЗОВАНИЯ</vt:lpstr>
      <vt:lpstr>Видео-курс «Основы графического дизайна» </vt:lpstr>
      <vt:lpstr>Видео-курс «Основы графического дизайна»  </vt:lpstr>
      <vt:lpstr>Видео-курс «Разработчик Web  и мультимедийных приложений» </vt:lpstr>
      <vt:lpstr>SKILLBOX</vt:lpstr>
      <vt:lpstr>GeekBrains </vt:lpstr>
      <vt:lpstr>Презентация PowerPoint</vt:lpstr>
      <vt:lpstr>Презентация PowerPoint</vt:lpstr>
      <vt:lpstr>Техническое оснащение</vt:lpstr>
      <vt:lpstr>Плюсы и минусы разработанных курсов</vt:lpstr>
      <vt:lpstr>СОДЕРЖАНИЕ ЗАНЯТИЯ</vt:lpstr>
      <vt:lpstr>Презентация PowerPoint</vt:lpstr>
      <vt:lpstr>Презентация PowerPoint</vt:lpstr>
      <vt:lpstr>  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 первом этаже(здание 1) установлены новые двери, пластиковые окна, потолок, заменены светильники.</dc:title>
  <dc:creator>Светлана</dc:creator>
  <cp:lastModifiedBy>ADMIN</cp:lastModifiedBy>
  <cp:revision>47</cp:revision>
  <cp:lastPrinted>2022-01-21T11:38:34Z</cp:lastPrinted>
  <dcterms:created xsi:type="dcterms:W3CDTF">2022-01-20T06:39:38Z</dcterms:created>
  <dcterms:modified xsi:type="dcterms:W3CDTF">2024-09-10T09:08:04Z</dcterms:modified>
</cp:coreProperties>
</file>